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Lora"/>
      <p:regular r:id="rId25"/>
    </p:embeddedFont>
    <p:embeddedFont>
      <p:font typeface="Lora"/>
      <p:regular r:id="rId26"/>
    </p:embeddedFont>
    <p:embeddedFont>
      <p:font typeface="Lora"/>
      <p:regular r:id="rId27"/>
    </p:embeddedFont>
    <p:embeddedFont>
      <p:font typeface="Lora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...以此类推，逐步添加 trick、任务、活动逻辑等。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第一阶段：传统瀑布模型 (Waterfall)
诞生：在1970年代被正式提出，是早期软件工程的基石。
特点：严格的线性阶段（需求-&gt;设计-&gt;开发-&gt;测试-&gt;部署），环环相扣。
优点：计划性强，管理模型简单。
缺点：极其僵化，无法适应变化。测试和部署在流程末端，风险巨大。
第二阶段：敏捷开发 (Agile)
诞生：为了应对瀑布模型的僵化，2001年，《敏捷软件开发宣言》发布，标志着敏捷时代的大幕拉开。
核心：通过短周期的迭代（Sprints），将大项目拆分为小模块，持续交付可工作的软件。
广泛流行：在2000年代中后期开始被业界广泛采纳，并在2010年代初成为主流开发模式之一。
解决了什么问题：极大地提升了软件开发对 需求变化的响应能力。打破了“业务”和“开发”之间的墙。
第三阶段：DevOps 的出现
新的瓶颈：敏捷让开发速度越来越快，但“开发完成”和“用户用上”之间，还有一堵墙——由测试(QA)和运维(Ops)筑成的墙。
冲突加剧：开发团队（Dev）追求“快”，希望频繁发布；运维团队（Ops）追求“稳”，恐惧任何变更。
DevOps 登场：2009年，比利时工程师 Patrick Debois 提出了 “DevOps” 的概念，旨在打破这最后一堵墙。
迅速普及：大约从2013年起，随着云计算、容器化技术（如Docker）的成熟，DevOps 理念开始在全球范围内迅速普及和深化。
在游戏行业（尤其手游）的应用：这个理念在手游领域的广泛流行大约始于 2014-2016年，并在此后成为头部厂商的核心竞争力之一。这与“游戏即服务”(GaaS)模式成为市场主流的时期完全吻合。面对每周更新、线上活动不断的激烈竞争，传统开发模式难以为继，能够实现快速、可靠交付的 DevOps 文化和实践，因此成为了现代手游团队的必然选择。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很多人会困惑：我们已经在用敏捷了，为什么还需要 DevOps？它们是竞争关系吗？
结论先行：DevOps 是敏捷的自然演进和扩展，两者是亲密的伙伴，而非竞争对手。
敏捷 (Agrape/Scrum) 解决的问题：
核心：我们应该 **“做什么” (What to build)**。
关注点：应对需求的不确定性，通过迭代和反馈，确保开发团队正在构建正确的产品。它主要优化的是从“想法”到“可工作软件”的流程。
DevOps 解决的问题：
核心：我们应该 **“如何交付和运行” (How to ship and run)**。
关注点：将敏捷开发出来的“可工作软件”，快速、可靠、高质量地交付给最终用户，并保证其稳定运行。它优化的是从“代码提交”到“稳定运行在生产环境”的全流程。
一个比喻：
敏捷 就像一个高效率的厨房，能根据食客（业务方）的口味变化，快速炒出（开发出）一道道菜。
DevOps 则是在此基础上，建立了一套全自动的传菜、上菜（部署）、以及实时监控菜品温度（监控）的体系，确保好菜能第一时间、以最佳状态送到食客面前。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第一步：流动 (Flow)
目标：最大化工作从“开发”到“运维”再到“玩家”的流动速度，实现“价值”的快速交付。
实践：减小批量规模（我们的“垂直切分”）、限制在制品（WIP）、消除浪费和瓶颈。
对应我们的问题：打破当前瀑布流的阻塞，让功能片顺畅地流动起来。
第二步：反馈 (Feedback)
目标：在所有阶段建立快速、持续的反馈闭环。让问题在源头被发现和解决。
实践：放大反馈信号，比如让 QA 尽早介入（我们的“测试左移”），自动化测试，监控告警。
对应我们的问题：将长达数周的反馈周期，缩短到小时或天级别。
第三步：持续学习与实验 (Continual Learning &amp; Experimentation)
目标：建立一种鼓励冒险、从失败中学习的高信任度文化。
实践：允许团队进行实验、投入时间进行改进、从成功和失败中总结经验。
对应我们的问题：我们这次“用新项目试点”的想法，本身就是一次宝贵的学习与实验。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6804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拥抱 DevOps：构建高效、可靠的游戏开发流程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552712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本演示文稿将探讨如何通过 DevOps 理念和实践，优化游戏开发流程，提高团队效率与产品质量。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57851"/>
            <a:ext cx="6487239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附录：主流 DevOps 平台概览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89262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了解这些平台，不是为了立刻做出选择，而是为了帮助我们更好地理解一个成熟的 DevOps 生态是什么样的。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3463290"/>
            <a:ext cx="3081576" cy="2908459"/>
          </a:xfrm>
          <a:prstGeom prst="roundRect">
            <a:avLst>
              <a:gd name="adj" fmla="val 108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70015" y="3695581"/>
            <a:ext cx="261699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腾讯云 CODING DevOps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70015" y="4437221"/>
            <a:ext cx="2616994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国内领先的一站式 DevOps 解决方案，覆盖从需求、开发、测试、部署到运维的全流程，非常符合国内团队的使用习惯。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128730" y="3463290"/>
            <a:ext cx="3081695" cy="2908459"/>
          </a:xfrm>
          <a:prstGeom prst="roundRect">
            <a:avLst>
              <a:gd name="adj" fmla="val 108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361021" y="369558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Unity DevOps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361021" y="4129207"/>
            <a:ext cx="261711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专门为游戏开发者量身打造的工具集。核心是 Unity Build Automation 和 Version Control，能极大简化游戏项目的构建、测试和版本管理流程。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9856" y="3463290"/>
            <a:ext cx="3081695" cy="2908459"/>
          </a:xfrm>
          <a:prstGeom prst="roundRect">
            <a:avLst>
              <a:gd name="adj" fmla="val 108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52147" y="369558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GitLab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52147" y="4129207"/>
            <a:ext cx="261711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一个流行的一体化平台，将代码托管、CI/CD、项目管理、安全扫描等功能全部集成在一起。理念是"开箱即用"，避免了拼凑不同工具的麻烦。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710982" y="3463290"/>
            <a:ext cx="3081695" cy="2908459"/>
          </a:xfrm>
          <a:prstGeom prst="roundRect">
            <a:avLst>
              <a:gd name="adj" fmla="val 108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943273" y="3695581"/>
            <a:ext cx="261711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Atlassian Open DevOps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943273" y="4437221"/>
            <a:ext cx="2617113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以 Jira 为核心的开放式解决方案。理念是"开放工具链"，允许团队将 Atlassian 自家产品与各类第三方最佳工具自由集成。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088" y="482203"/>
            <a:ext cx="4118491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我们当前的困境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00088" y="1259443"/>
            <a:ext cx="5683568" cy="710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"敏捷皮，瀑布芯"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00088" y="2232422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我们采用四周的 Sprint，听起来很"敏捷"，但实际工作流程是这样的：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00088" y="2774990"/>
            <a:ext cx="210169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 1-3：瀑布流模式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00088" y="3294936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策划出案 -&gt; 程序/美术对方案 -&gt; 程序开发 &amp; 美术制作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00088" y="3636169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各个环节串行，信息单向流动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00088" y="4178737"/>
            <a:ext cx="3899416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 4 (甚至更少)：集成与"爆炸式发布"周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00088" y="4698683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所有功能模块在最后时刻才集成在一起，交给 QA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00088" y="5039916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留给 QA 的时间可能只有不到一周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00088" y="5582483"/>
            <a:ext cx="2059186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这导致了什么？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0088" y="6102429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测试压力被集中在最后阶段，QA 团队被迫成为质量保障的"窄口"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00088" y="6443663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问题集中爆发，Bug 在开发后期才被发现，修复成本极高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00088" y="6784896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发布前夕人人自危，团队压力巨大，加班成为常态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00088" y="7126129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版本质量依赖运气，祈祷 QA 能在有限时间内发现所有致命问题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00088" y="7467362"/>
            <a:ext cx="77438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 Time 过长：从需求提出到最终交付，整个流程耗时数周甚至数月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046" y="383619"/>
            <a:ext cx="4721662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解法：从"水平切分"到"垂直切分"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58046" y="1072872"/>
            <a:ext cx="1351430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我们的问题根源在于工作切分方式。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58046" y="1592461"/>
            <a:ext cx="1641515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水平切分 (当前模式)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58046" y="1937028"/>
            <a:ext cx="658701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按</a:t>
            </a:r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技术职能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划分，形成"层"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58046" y="2209086"/>
            <a:ext cx="658701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制造部门墙和交付壁垒</a:t>
            </a:r>
            <a:endParaRPr lang="en-US" sz="10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46" y="2589252"/>
            <a:ext cx="6587014" cy="65870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2960" y="1592461"/>
            <a:ext cx="176819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垂直切分 (DevOps 提倡)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492960" y="1937028"/>
            <a:ext cx="658701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按</a:t>
            </a:r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用户价值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切分，形成"功能片"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2960" y="2209086"/>
            <a:ext cx="658701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每个功能片包含自己的策划、程序、美术、测试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92960" y="2481143"/>
            <a:ext cx="658701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交付"可用的完整功能"，缩短 Lead Time</a:t>
            </a:r>
            <a:endParaRPr lang="en-US" sz="10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960" y="2861310"/>
            <a:ext cx="3693676" cy="36936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103" y="434578"/>
            <a:ext cx="6092190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案例分析：如何"垂直"切分"钓鱼"功能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32103" y="1294328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传统做法 (一个大包)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32103" y="1684734"/>
            <a:ext cx="649033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开发【核心玩法+排行榜+商店+trick+图鉴+任务】，耗时3周，然后整体提测。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103" y="2115264"/>
            <a:ext cx="6490335" cy="64903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5582" y="1294328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垂直切分 (多个小故事)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15582" y="1704499"/>
            <a:ext cx="6490335" cy="1399818"/>
          </a:xfrm>
          <a:prstGeom prst="roundRect">
            <a:avLst>
              <a:gd name="adj" fmla="val 7839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722" y="1704499"/>
            <a:ext cx="91440" cy="13998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65018" y="1885355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故事 1 (核心玩法 MVP)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765018" y="2275761"/>
            <a:ext cx="606004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玩家可以进入场景，挥动鱼竿，能钓上一条最基础的鱼，并弹出结算界面。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765018" y="2670691"/>
            <a:ext cx="606004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(开发1-2天，QA马上测试)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7515582" y="3262313"/>
            <a:ext cx="6490335" cy="1399818"/>
          </a:xfrm>
          <a:prstGeom prst="roundRect">
            <a:avLst>
              <a:gd name="adj" fmla="val 7839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722" y="3262313"/>
            <a:ext cx="91440" cy="13998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65018" y="3443168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故事 2 (图鉴 MVP)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7765018" y="3833574"/>
            <a:ext cx="606004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钓上来的鱼，会出现在一个极简的图鉴UI里，可以看到鱼的名字。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7765018" y="4228505"/>
            <a:ext cx="606004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(开发1天，QA马上测试)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7515582" y="4820126"/>
            <a:ext cx="6490335" cy="1399818"/>
          </a:xfrm>
          <a:prstGeom prst="roundRect">
            <a:avLst>
              <a:gd name="adj" fmla="val 7839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22" y="4820126"/>
            <a:ext cx="91440" cy="139981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765018" y="5000982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故事 3 (商店 MVP)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7765018" y="5391388"/>
            <a:ext cx="606004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游戏内有商店入口，点击后能看到一个商品（如：鱼饵），并可以成功购买。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7765018" y="5786318"/>
            <a:ext cx="606004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(开发1-2天，QA马上测试)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88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568" y="2805708"/>
            <a:ext cx="8539758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核心实践：让质量"左移" (Shift-Left Quality)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35568" y="3622477"/>
            <a:ext cx="1315926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"小步快跑，频繁交付，质量会不会失控？"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35568" y="4123611"/>
            <a:ext cx="1315926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DevOps 的核心实践之一"测试左移"或更准确地说"质量左移"，就是为了解决这个问题。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35568" y="4624745"/>
            <a:ext cx="1315926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它的意思是：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将"质量保障"活动，从流程的末端（测试阶段），尽可能地向左移动，内建到开发流程的每一个环节中。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35568" y="5309711"/>
            <a:ext cx="38778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质量不再只是 QA 的事，而是每个人的事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35568" y="5763935"/>
            <a:ext cx="635531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策划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：在设计时就考虑功能的可测试性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35568" y="6122551"/>
            <a:ext cx="635531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开发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：对自己提交的代码质量负责，进行基础自测和单元测试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35568" y="6481167"/>
            <a:ext cx="635531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美术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：确保资源符合规范，能在早期被集成验证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7134" y="5309711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为团队带来的真正价值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47134" y="5763935"/>
            <a:ext cx="6355318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极速反馈，极低成本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：Bug 在代码提交后几小时甚至几分钟内就被发现，修复成本几乎为零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7134" y="6416873"/>
            <a:ext cx="6355318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解放生产力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：将团队从海量的、重复的、令人疲惫的后期"找Bug"工作中解放出来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7134" y="7069812"/>
            <a:ext cx="6355318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建立信心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：当质量被内建于流程的每一步，团队对自己的产出就会有更强的信心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49216"/>
            <a:ext cx="6404967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新工作流：对每个角色的意义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383988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这个转变不是只关于 QA，它会积极地影响到我们每一个人。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54655"/>
            <a:ext cx="523637" cy="5236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740110"/>
            <a:ext cx="344245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对于策划 (Producer/Designer)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37724" y="4173736"/>
            <a:ext cx="414373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从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：一次性输出厚重的设计文档，然后长时间等待最终版本进行验收。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37724" y="4969431"/>
            <a:ext cx="414373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到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：更紧密地参与开发过程。将大功能拆解为小的用户故事，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 Sprint 期间持续提供反馈和验收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。你可以更快地看到想法变为现实，并能及时调整方向。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274" y="2954655"/>
            <a:ext cx="523637" cy="5236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43274" y="374011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对于美术 (Artist)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43274" y="4173736"/>
            <a:ext cx="414373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从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：一次性接收大量美术需求，埋头画几周，最后打包交付。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243274" y="4969431"/>
            <a:ext cx="414373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到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：与程序员针对同一个"用户故事"紧密协作。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分批交付与当前故事相关的少量资源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，甚至可以先提供临时资源，快速看到美术效果在游戏中的实际表现。</a:t>
            </a:r>
            <a:endParaRPr lang="en-US" sz="16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825" y="2954655"/>
            <a:ext cx="523637" cy="52363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8825" y="374011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对于程序 (Developer)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9648825" y="4173736"/>
            <a:ext cx="414385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从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：长时间开发一个巨大功能，最后面临痛苦的"集成地狱"和雪崩式的 Bug。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648825" y="4969431"/>
            <a:ext cx="4143851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到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：每次只专注于一个清晰、可管理的小故事。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更快获得策划和 QA 的反馈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，代码在头脑还温热时就得到验证和修正，减少后期重构和调试的压力。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37724" y="654522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总之，我们不再是孤立的流水线工种，而是围绕"用户价值"紧密协作的战斗单元。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414" y="697230"/>
            <a:ext cx="6483191" cy="476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现实问题：如何保障持续交付的质量？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48414" y="1417201"/>
            <a:ext cx="7847171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一个必须回答的问题：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既然当前架构难以自动化，频繁交付会不会导致质量失控，或者引入大量重复的手工验证？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48414" y="2118360"/>
            <a:ext cx="7847171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这是一个完全合理且关键的顾虑。如果我们只是单纯地增加测试频率，那对所有人都是一场灾难。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48414" y="2620923"/>
            <a:ext cx="7847171" cy="1973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我们的核心原则是：信任并赋能我们的团队，共同设计更智慧的质量保障策略</a:t>
            </a:r>
            <a:endParaRPr lang="en-US" sz="4100" dirty="0"/>
          </a:p>
        </p:txBody>
      </p:sp>
      <p:sp>
        <p:nvSpPr>
          <p:cNvPr id="7" name="Text 4"/>
          <p:cNvSpPr/>
          <p:nvPr/>
        </p:nvSpPr>
        <p:spPr>
          <a:xfrm>
            <a:off x="648414" y="4999911"/>
            <a:ext cx="1907143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改变验证的焦点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48414" y="5400318"/>
            <a:ext cx="3725823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从"全面回归"到"验证新增价值"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48414" y="5805607"/>
            <a:ext cx="3725823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当一个新的用户故事交付验证时，我们的首要目标是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确保这个独立的功能片按预期工作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48414" y="6381155"/>
            <a:ext cx="3725823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我们不再要求每次提交都进行地毯式的、覆盖所有历史功能的"全量集成测试"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4777383" y="4999911"/>
            <a:ext cx="1907143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如何保障整体质量？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777383" y="5400318"/>
            <a:ext cx="3725823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把挑战交给整个团队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4777383" y="5805607"/>
            <a:ext cx="3725823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开发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：可以通过编写更健壮的代码、增加日志、甚至提供测试钩子来帮助保障质量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4777383" y="6381155"/>
            <a:ext cx="3725823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策划/美术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：可以在早期验收中，关注新功能对旧体验的潜在影响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4777383" y="6956703"/>
            <a:ext cx="3725823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QA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：可以利用其专业知识，聚焦于高风险模块的探索性测试，和跨功能模块的集成验证</a:t>
            </a:r>
            <a:endParaRPr lang="en-US" sz="12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7362"/>
            <a:ext cx="689764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我们的下一步：在新项目中试点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1832134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改变需要勇气，但更需要行动。让我们用即将开始的新小游戏项目，迈出第一步。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2402800"/>
            <a:ext cx="6398895" cy="628293"/>
          </a:xfrm>
          <a:prstGeom prst="roundRect">
            <a:avLst>
              <a:gd name="adj" fmla="val 480063"/>
            </a:avLst>
          </a:prstGeom>
          <a:solidFill>
            <a:srgbClr val="444752"/>
          </a:solidFill>
          <a:ln/>
        </p:spPr>
      </p:sp>
      <p:sp>
        <p:nvSpPr>
          <p:cNvPr id="5" name="Text 3"/>
          <p:cNvSpPr/>
          <p:nvPr/>
        </p:nvSpPr>
        <p:spPr>
          <a:xfrm>
            <a:off x="3880128" y="2520553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047155" y="324052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开一个"协同规划会"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47155" y="3674150"/>
            <a:ext cx="598003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 Sprint 开始前，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正式邀请 QA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加入，和策划、美术、程序一起，将新功能共同拆分成"用户故事"。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93662" y="2402800"/>
            <a:ext cx="6399014" cy="628293"/>
          </a:xfrm>
          <a:prstGeom prst="roundRect">
            <a:avLst>
              <a:gd name="adj" fmla="val 480063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10436066" y="2520553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603093" y="3240524"/>
            <a:ext cx="3988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重新定义"完成" (Definition of Done)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03093" y="3674150"/>
            <a:ext cx="59801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我们共同约定，一个"用户故事"只有在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编码完成、策划验收完，并通过QA测试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后，才算真正 Done。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37724" y="4710708"/>
            <a:ext cx="6398895" cy="628293"/>
          </a:xfrm>
          <a:prstGeom prst="roundRect">
            <a:avLst>
              <a:gd name="adj" fmla="val 480063"/>
            </a:avLst>
          </a:prstGeom>
          <a:solidFill>
            <a:srgbClr val="444752"/>
          </a:solidFill>
          <a:ln/>
        </p:spPr>
      </p:sp>
      <p:sp>
        <p:nvSpPr>
          <p:cNvPr id="13" name="Text 11"/>
          <p:cNvSpPr/>
          <p:nvPr/>
        </p:nvSpPr>
        <p:spPr>
          <a:xfrm>
            <a:off x="3880128" y="4828461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047155" y="55484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坚持高频沟通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47155" y="5982057"/>
            <a:ext cx="598003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通过每日站会等形式，让 Dev 和 QA 随时同步进度，确保信息通畅。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393662" y="4710708"/>
            <a:ext cx="6399014" cy="628293"/>
          </a:xfrm>
          <a:prstGeom prst="roundRect">
            <a:avLst>
              <a:gd name="adj" fmla="val 480063"/>
            </a:avLst>
          </a:prstGeom>
          <a:solidFill>
            <a:srgbClr val="444752"/>
          </a:solidFill>
          <a:ln/>
        </p:spPr>
      </p:sp>
      <p:sp>
        <p:nvSpPr>
          <p:cNvPr id="17" name="Text 15"/>
          <p:cNvSpPr/>
          <p:nvPr/>
        </p:nvSpPr>
        <p:spPr>
          <a:xfrm>
            <a:off x="10436066" y="4828461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7603093" y="55484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拥抱自动化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603093" y="5982057"/>
            <a:ext cx="59801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逐步建立CI（持续集成）流程，当程序员提交代码后，系统能自动打出测试包，供 QA 使用。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37724" y="7097197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414588"/>
            <a:ext cx="12954952" cy="3400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 不是炸弹，但它是一条已经被证明行之有效的路径。让我们一起，从小的成功开始，逐步构建更健康、更高效的开发文化。</a:t>
            </a:r>
            <a:endParaRPr lang="en-US" sz="5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4016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议程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3002875"/>
            <a:ext cx="6372701" cy="1524595"/>
          </a:xfrm>
          <a:prstGeom prst="roundRect">
            <a:avLst>
              <a:gd name="adj" fmla="val 7197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80015"/>
            <a:ext cx="6372701" cy="9144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28" y="2688788"/>
            <a:ext cx="628293" cy="6282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98404" y="2845832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070015" y="3526512"/>
            <a:ext cx="342519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 的前世今生与基础概念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70015" y="3960138"/>
            <a:ext cx="590811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了解 DevOps 的起源、演进及其与敏捷的关系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419856" y="3002875"/>
            <a:ext cx="6372820" cy="1524595"/>
          </a:xfrm>
          <a:prstGeom prst="roundRect">
            <a:avLst>
              <a:gd name="adj" fmla="val 7197"/>
            </a:avLst>
          </a:prstGeom>
          <a:solidFill>
            <a:srgbClr val="252833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856" y="2980015"/>
            <a:ext cx="6372820" cy="9144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060" y="2688788"/>
            <a:ext cx="628293" cy="6282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80536" y="2845832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652147" y="352651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核心原则与理念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652147" y="3960138"/>
            <a:ext cx="59082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探索 DevOps 三步工作法与 CAMS 模型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837724" y="5050988"/>
            <a:ext cx="6372701" cy="1524595"/>
          </a:xfrm>
          <a:prstGeom prst="roundRect">
            <a:avLst>
              <a:gd name="adj" fmla="val 7197"/>
            </a:avLst>
          </a:prstGeom>
          <a:solidFill>
            <a:srgbClr val="252833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028128"/>
            <a:ext cx="6372701" cy="9144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928" y="4736902"/>
            <a:ext cx="628293" cy="62829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98404" y="4893945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1"/>
          <p:cNvSpPr/>
          <p:nvPr/>
        </p:nvSpPr>
        <p:spPr>
          <a:xfrm>
            <a:off x="1070015" y="557462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当前困境与解决方案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1070015" y="6008251"/>
            <a:ext cx="590811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分析我们面临的挑战及垂直切分的新工作模式</a:t>
            </a: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7419856" y="5050988"/>
            <a:ext cx="6372820" cy="1524595"/>
          </a:xfrm>
          <a:prstGeom prst="roundRect">
            <a:avLst>
              <a:gd name="adj" fmla="val 7197"/>
            </a:avLst>
          </a:prstGeom>
          <a:solidFill>
            <a:srgbClr val="252833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856" y="5028128"/>
            <a:ext cx="6372820" cy="9144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060" y="4736902"/>
            <a:ext cx="628293" cy="628293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480536" y="4893945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15"/>
          <p:cNvSpPr/>
          <p:nvPr/>
        </p:nvSpPr>
        <p:spPr>
          <a:xfrm>
            <a:off x="7652147" y="557462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实施路径与下一步</a:t>
            </a:r>
            <a:endParaRPr lang="en-US" sz="1900" dirty="0"/>
          </a:p>
        </p:txBody>
      </p:sp>
      <p:sp>
        <p:nvSpPr>
          <p:cNvPr id="26" name="Text 16"/>
          <p:cNvSpPr/>
          <p:nvPr/>
        </p:nvSpPr>
        <p:spPr>
          <a:xfrm>
            <a:off x="7652147" y="6008251"/>
            <a:ext cx="59082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质量左移策略与新项目试点计划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70203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 的前世今生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1073348" y="1600200"/>
            <a:ext cx="22860" cy="5959078"/>
          </a:xfrm>
          <a:prstGeom prst="roundRect">
            <a:avLst>
              <a:gd name="adj" fmla="val 137440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1286113" y="1824395"/>
            <a:ext cx="628293" cy="22860"/>
          </a:xfrm>
          <a:prstGeom prst="roundRect">
            <a:avLst>
              <a:gd name="adj" fmla="val 137440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837724" y="1600200"/>
            <a:ext cx="471249" cy="47124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925532" y="1651040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120622" y="1672114"/>
            <a:ext cx="267854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传统瀑布模型 (1970年代)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120622" y="2105739"/>
            <a:ext cx="618565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严格的线性阶段（需求→设计→开发→测试→部署），计划性强但极其僵化，无法适应变化。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86113" y="3418880"/>
            <a:ext cx="628293" cy="22860"/>
          </a:xfrm>
          <a:prstGeom prst="roundRect">
            <a:avLst>
              <a:gd name="adj" fmla="val 137440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837724" y="3194685"/>
            <a:ext cx="471249" cy="47124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925532" y="3245525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120622" y="326659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敏捷开发 (2001年)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120622" y="3700224"/>
            <a:ext cx="618565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《敏捷软件开发宣言》发布，通过短周期迭代，将大项目拆分为小模块，提升了对需求变化的响应能力。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86113" y="5013365"/>
            <a:ext cx="628293" cy="22860"/>
          </a:xfrm>
          <a:prstGeom prst="roundRect">
            <a:avLst>
              <a:gd name="adj" fmla="val 137440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37724" y="4789170"/>
            <a:ext cx="471249" cy="47124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925532" y="4840010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120622" y="4861084"/>
            <a:ext cx="249650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 出现 (2009年)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120622" y="5294709"/>
            <a:ext cx="618565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比利时工程师 Patrick Debois 提出 DevOps 概念，旨在打破开发(Dev)和运维(Ops)之间的墙，解决敏捷带来的新瓶颈。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86113" y="6607850"/>
            <a:ext cx="628293" cy="22860"/>
          </a:xfrm>
          <a:prstGeom prst="roundRect">
            <a:avLst>
              <a:gd name="adj" fmla="val 137440"/>
            </a:avLst>
          </a:prstGeom>
          <a:solidFill>
            <a:srgbClr val="5D606B"/>
          </a:solidFill>
          <a:ln/>
        </p:spPr>
      </p:sp>
      <p:sp>
        <p:nvSpPr>
          <p:cNvPr id="21" name="Shape 18"/>
          <p:cNvSpPr/>
          <p:nvPr/>
        </p:nvSpPr>
        <p:spPr>
          <a:xfrm>
            <a:off x="837724" y="6383655"/>
            <a:ext cx="471249" cy="47124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2" name="Text 19"/>
          <p:cNvSpPr/>
          <p:nvPr/>
        </p:nvSpPr>
        <p:spPr>
          <a:xfrm>
            <a:off x="925532" y="6434495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2120622" y="6455569"/>
            <a:ext cx="307788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游戏行业应用 (2014-2016年)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120622" y="6889194"/>
            <a:ext cx="618565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随着"游戏即服务"(GaaS)模式成为市场主流，DevOps 在手游领域广泛流行，成为头部厂商的核心竞争力。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3120"/>
            <a:ext cx="804945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敏捷 (Agile) 与 DevOps：什么关系？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18789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很多人会困惑：我们已经在用敏捷了，为什么还需要 DevOps？它们是竞争关系吗？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7724" y="2758559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结论先行：DevOps 是敏捷的自然演进和扩展，两者是亲密的伙伴，而非竞争对手。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3538657"/>
            <a:ext cx="395894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敏捷 (Agrape/Scrum) 解决的问题：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37724" y="4056102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核心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：我们应该"做什么" (What to build)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4464367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关注点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：应对需求的不确定性，确保开发团队正在构建正确的产品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7724" y="5207675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优化从"想法"到"可工作软件"的流程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8328" y="353865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 解决的问题：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578328" y="4056102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核心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：我们应该"如何交付和运行" (How to ship and run)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8328" y="4464367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关注点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：将"可工作软件"快速、可靠地交付给最终用户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8328" y="4872633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优化从"代码提交"到"稳定运行在生产环境"的全流程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7724" y="5851565"/>
            <a:ext cx="12954952" cy="1224915"/>
          </a:xfrm>
          <a:prstGeom prst="roundRect">
            <a:avLst>
              <a:gd name="adj" fmla="val 2565"/>
            </a:avLst>
          </a:prstGeom>
          <a:solidFill>
            <a:srgbClr val="022349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155" y="6166128"/>
            <a:ext cx="261818" cy="209431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18404" y="6113264"/>
            <a:ext cx="1206484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一个比喻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敏捷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就像高效率的厨房，能根据食客口味变化快速炒出一道道菜；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DevOps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则建立了全自动的传菜、上菜和监控系统，确保好菜能第一时间、以最佳状态送到食客面前。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30191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 到底是什么？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2460188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它不是一个岗位，不是一个工具，也不是一个独立的团队。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3109317"/>
            <a:ext cx="7468553" cy="1700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 是一种文化、一种思想、一场运动</a:t>
            </a:r>
            <a:endParaRPr lang="en-US" sz="5350" dirty="0"/>
          </a:p>
        </p:txBody>
      </p:sp>
      <p:sp>
        <p:nvSpPr>
          <p:cNvPr id="6" name="Text 3"/>
          <p:cNvSpPr/>
          <p:nvPr/>
        </p:nvSpPr>
        <p:spPr>
          <a:xfrm>
            <a:off x="837724" y="5123617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它的核心目标是：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打破组织内部的壁垒，强调沟通、协作与整合，通过自动化的方式，实现软件的快速、高质量交付。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37724" y="6029325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简单来说：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让所有人（策划、美术、程序、QA、运维）为了"向玩家交付价值"这一共同目标而紧密协作。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3163" y="542330"/>
            <a:ext cx="11643955" cy="71454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36238"/>
            <a:ext cx="685026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核心原则：DevOps 三步工作法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37101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源自《DevOps 实践指南》，这"三步工作法"是实现 DevOps 目标的指导思想。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41677"/>
            <a:ext cx="4318278" cy="8377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7155" y="39888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第一步：流动 (Flow)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47155" y="4422458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目标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：最大化工作从"开发"到"运维"再到"玩家"的流动速度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47155" y="5218152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实践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：减小批量规模、限制在制品(WIP)、消除浪费和瓶颈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47155" y="6013847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对应我们的问题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：打破当前瀑布流的阻塞，让功能片顺畅地流动起来</a:t>
            </a:r>
            <a:endParaRPr lang="en-US" sz="16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2" y="2941677"/>
            <a:ext cx="4318278" cy="83772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5433" y="3988832"/>
            <a:ext cx="277010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第二步：反馈 (Feedback)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365433" y="4422458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目标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：在所有阶段建立快速、持续的反馈闭环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365433" y="5218152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实践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：放大反馈信号，如测试左移、自动化测试、监控告警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365433" y="6013847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对应我们的问题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：将长达数周的反馈周期，缩短到小时或天级别</a:t>
            </a:r>
            <a:endParaRPr lang="en-US" sz="16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79" y="2941677"/>
            <a:ext cx="4318278" cy="83772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83710" y="3988832"/>
            <a:ext cx="270974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第三步：持续学习与实验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9683710" y="4422458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目标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：建立鼓励冒险、从失败中学习的高信任度文化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9683710" y="5218152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实践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：允许团队进行实验、投入时间改进、总结经验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9683710" y="6013847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对应我们的问题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："用新项目试点"本身就是宝贵的学习与实验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75905"/>
            <a:ext cx="495788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核心理念：CAMS 模型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1610678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CAMS 是 DevOps 文化落地的四大支柱。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81344"/>
            <a:ext cx="523637" cy="5236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296679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 - Culture (文化)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37724" y="3400425"/>
            <a:ext cx="634650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核心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：共享责任，打破隔阂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37724" y="3861078"/>
            <a:ext cx="634650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告别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："这不是我的事"，"我只是个写代码的"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37724" y="4321731"/>
            <a:ext cx="634650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拥抱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："我们如何一起把这个功能做好？"</a:t>
            </a:r>
            <a:endParaRPr lang="en-US" sz="16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50" y="2181344"/>
            <a:ext cx="523637" cy="5236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46050" y="2966799"/>
            <a:ext cx="270295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- Automation (自动化)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446050" y="3400425"/>
            <a:ext cx="634662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核心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：将一切可重复的手工操作自动化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446050" y="3861078"/>
            <a:ext cx="634662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目的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：减少人为错误，解放生产力，让大家专注于创造性工作</a:t>
            </a:r>
            <a:endParaRPr lang="en-US" sz="16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180409"/>
            <a:ext cx="523637" cy="5236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7724" y="5965865"/>
            <a:ext cx="276451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 - Measurement (度量)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837724" y="6399490"/>
            <a:ext cx="634650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核心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：用数据说话，度量流程中的每一个环节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37724" y="6860143"/>
            <a:ext cx="634650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目的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：发现瓶颈，驱动改进，而不是凭感觉做事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37724" y="7320796"/>
            <a:ext cx="634650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 Time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：衡量从需求提出到最终交付的总时间</a:t>
            </a:r>
            <a:endParaRPr lang="en-US" sz="16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50" y="5180409"/>
            <a:ext cx="523637" cy="52363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446050" y="596586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 - Sharing (分享)</a:t>
            </a:r>
            <a:endParaRPr lang="en-US" sz="1900" dirty="0"/>
          </a:p>
        </p:txBody>
      </p:sp>
      <p:sp>
        <p:nvSpPr>
          <p:cNvPr id="20" name="Text 14"/>
          <p:cNvSpPr/>
          <p:nvPr/>
        </p:nvSpPr>
        <p:spPr>
          <a:xfrm>
            <a:off x="7446050" y="6399490"/>
            <a:ext cx="634662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核心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：知识、工具、经验在团队内自由流动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446050" y="6860143"/>
            <a:ext cx="634662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目的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：促进团队共同成长，避免重复造轮子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490776"/>
            <a:ext cx="4188619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 的演进阶段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11994" y="1370290"/>
            <a:ext cx="1320641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了解这些阶段能帮助我们定位自己，并看清未来的方向。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912257" y="1855351"/>
            <a:ext cx="22860" cy="5883473"/>
          </a:xfrm>
          <a:prstGeom prst="roundRect">
            <a:avLst>
              <a:gd name="adj" fmla="val 116810"/>
            </a:avLst>
          </a:prstGeom>
          <a:solidFill>
            <a:srgbClr val="5D606B"/>
          </a:solidFill>
          <a:ln/>
        </p:spPr>
      </p:sp>
      <p:sp>
        <p:nvSpPr>
          <p:cNvPr id="5" name="Shape 3"/>
          <p:cNvSpPr/>
          <p:nvPr/>
        </p:nvSpPr>
        <p:spPr>
          <a:xfrm>
            <a:off x="1089660" y="2044184"/>
            <a:ext cx="533995" cy="22860"/>
          </a:xfrm>
          <a:prstGeom prst="roundRect">
            <a:avLst>
              <a:gd name="adj" fmla="val 116810"/>
            </a:avLst>
          </a:prstGeom>
          <a:solidFill>
            <a:srgbClr val="5D606B"/>
          </a:solidFill>
          <a:ln/>
        </p:spPr>
      </p:sp>
      <p:sp>
        <p:nvSpPr>
          <p:cNvPr id="6" name="Shape 4"/>
          <p:cNvSpPr/>
          <p:nvPr/>
        </p:nvSpPr>
        <p:spPr>
          <a:xfrm>
            <a:off x="711994" y="1855351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786646" y="1898571"/>
            <a:ext cx="25122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802249" y="1916430"/>
            <a:ext cx="2149316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第1阶段：自带 DevOps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802249" y="2284928"/>
            <a:ext cx="121161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特点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：团队或个人各自为战，使用自己熟悉的工具和流程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802249" y="2676525"/>
            <a:ext cx="121161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问题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：工具链混乱，难以协作，知识无法沉淀，流程效率低下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802249" y="3068122"/>
            <a:ext cx="121161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（这很可能就是我们当前的阶段）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089660" y="3897749"/>
            <a:ext cx="533995" cy="22860"/>
          </a:xfrm>
          <a:prstGeom prst="roundRect">
            <a:avLst>
              <a:gd name="adj" fmla="val 116810"/>
            </a:avLst>
          </a:prstGeom>
          <a:solidFill>
            <a:srgbClr val="5D60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11994" y="3708916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4" name="Text 12"/>
          <p:cNvSpPr/>
          <p:nvPr/>
        </p:nvSpPr>
        <p:spPr>
          <a:xfrm>
            <a:off x="786646" y="3752136"/>
            <a:ext cx="25122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802249" y="3769995"/>
            <a:ext cx="239482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第2阶段：一流的 DevOps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802249" y="4138493"/>
            <a:ext cx="121161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特点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：团队开始统一工具和流程，形成一套"最佳实践"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802249" y="4530090"/>
            <a:ext cx="121161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目标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：提升协作效率，建立统一的标准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1089660" y="5359717"/>
            <a:ext cx="533995" cy="22860"/>
          </a:xfrm>
          <a:prstGeom prst="roundRect">
            <a:avLst>
              <a:gd name="adj" fmla="val 116810"/>
            </a:avLst>
          </a:prstGeom>
          <a:solidFill>
            <a:srgbClr val="5D606B"/>
          </a:solidFill>
          <a:ln/>
        </p:spPr>
      </p:sp>
      <p:sp>
        <p:nvSpPr>
          <p:cNvPr id="19" name="Shape 17"/>
          <p:cNvSpPr/>
          <p:nvPr/>
        </p:nvSpPr>
        <p:spPr>
          <a:xfrm>
            <a:off x="711994" y="5170884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0" name="Text 18"/>
          <p:cNvSpPr/>
          <p:nvPr/>
        </p:nvSpPr>
        <p:spPr>
          <a:xfrm>
            <a:off x="786646" y="5214104"/>
            <a:ext cx="25122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1802249" y="5231963"/>
            <a:ext cx="260830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第3阶段：自己动手 DevOps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802249" y="5600462"/>
            <a:ext cx="121161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特点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：将标准化的工具集进一步整合，打造自有的工具平台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802249" y="5992058"/>
            <a:ext cx="121161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问题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：成本极高，需要投入大量工程师维护，偏离业务核心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1089660" y="6821686"/>
            <a:ext cx="533995" cy="22860"/>
          </a:xfrm>
          <a:prstGeom prst="roundRect">
            <a:avLst>
              <a:gd name="adj" fmla="val 116810"/>
            </a:avLst>
          </a:prstGeom>
          <a:solidFill>
            <a:srgbClr val="5D606B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994" y="6632853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6" name="Text 24"/>
          <p:cNvSpPr/>
          <p:nvPr/>
        </p:nvSpPr>
        <p:spPr>
          <a:xfrm>
            <a:off x="786646" y="6676073"/>
            <a:ext cx="25122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1802249" y="6693932"/>
            <a:ext cx="218658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第4阶段：DevOps 平台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802249" y="7062430"/>
            <a:ext cx="121161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特点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：采用成熟的商业或开源 DevOps 平台，整合所有环节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1802249" y="7454027"/>
            <a:ext cx="121161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目标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：让团队专注于业务价值创造，而不是维护工具链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2025-07-27T14:58:01Z</dcterms:created>
  <dcterms:modified xsi:type="dcterms:W3CDTF">2025-07-27T14:58:01Z</dcterms:modified>
</cp:coreProperties>
</file>